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4" r:id="rId3"/>
    <p:sldId id="275" r:id="rId4"/>
    <p:sldId id="276" r:id="rId5"/>
    <p:sldId id="259" r:id="rId6"/>
    <p:sldId id="258" r:id="rId7"/>
    <p:sldId id="260" r:id="rId8"/>
    <p:sldId id="281" r:id="rId9"/>
    <p:sldId id="282" r:id="rId10"/>
    <p:sldId id="283" r:id="rId11"/>
    <p:sldId id="284" r:id="rId12"/>
    <p:sldId id="261" r:id="rId13"/>
    <p:sldId id="262" r:id="rId14"/>
    <p:sldId id="263" r:id="rId15"/>
    <p:sldId id="264" r:id="rId16"/>
    <p:sldId id="265" r:id="rId17"/>
    <p:sldId id="270" r:id="rId18"/>
    <p:sldId id="271" r:id="rId19"/>
    <p:sldId id="272" r:id="rId20"/>
    <p:sldId id="273" r:id="rId21"/>
    <p:sldId id="257" r:id="rId22"/>
    <p:sldId id="269" r:id="rId23"/>
    <p:sldId id="280" r:id="rId24"/>
    <p:sldId id="278" r:id="rId25"/>
    <p:sldId id="285" r:id="rId26"/>
    <p:sldId id="279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2/24/2025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eb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40994" y="486410"/>
            <a:ext cx="7766936" cy="1646302"/>
          </a:xfrm>
        </p:spPr>
        <p:txBody>
          <a:bodyPr/>
          <a:lstStyle/>
          <a:p>
            <a:pPr algn="ctr"/>
            <a:r>
              <a:rPr lang="pt-BR" sz="6000" dirty="0"/>
              <a:t>Reunião de Pais</a:t>
            </a:r>
            <a:br>
              <a:rPr lang="pt-BR" sz="6000" dirty="0"/>
            </a:br>
            <a:r>
              <a:rPr lang="pt-BR" sz="3600" dirty="0"/>
              <a:t>1º semestre - 2025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40994" y="4939476"/>
            <a:ext cx="7766936" cy="1096899"/>
          </a:xfrm>
        </p:spPr>
        <p:txBody>
          <a:bodyPr>
            <a:normAutofit/>
          </a:bodyPr>
          <a:lstStyle/>
          <a:p>
            <a:pPr algn="ctr"/>
            <a:r>
              <a:rPr lang="pt-BR" sz="4000" dirty="0">
                <a:solidFill>
                  <a:schemeClr val="accent2">
                    <a:lumMod val="75000"/>
                  </a:schemeClr>
                </a:solidFill>
              </a:rPr>
              <a:t>Sejam bem-vindos!  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470" y="2284299"/>
            <a:ext cx="2489983" cy="250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336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481848" y="1901779"/>
            <a:ext cx="5190186" cy="2996486"/>
          </a:xfrm>
        </p:spPr>
        <p:txBody>
          <a:bodyPr>
            <a:normAutofit fontScale="90000"/>
          </a:bodyPr>
          <a:lstStyle/>
          <a:p>
            <a:r>
              <a:rPr lang="pt-BR" sz="2400" dirty="0">
                <a:solidFill>
                  <a:schemeClr val="accent2"/>
                </a:solidFill>
              </a:rPr>
              <a:t>- Metodologias aplicadas </a:t>
            </a:r>
            <a:br>
              <a:rPr lang="pt-BR" sz="2400" dirty="0">
                <a:solidFill>
                  <a:schemeClr val="accent2"/>
                </a:solidFill>
              </a:rPr>
            </a:br>
            <a:br>
              <a:rPr lang="pt-BR" sz="2400" dirty="0">
                <a:solidFill>
                  <a:schemeClr val="accent2"/>
                </a:solidFill>
              </a:rPr>
            </a:br>
            <a:r>
              <a:rPr lang="pt-BR" sz="2400" dirty="0">
                <a:solidFill>
                  <a:schemeClr val="accent2"/>
                </a:solidFill>
              </a:rPr>
              <a:t>- Estruturas e recursos didáticos</a:t>
            </a:r>
            <a:br>
              <a:rPr lang="pt-BR" sz="2400" dirty="0">
                <a:solidFill>
                  <a:schemeClr val="accent2"/>
                </a:solidFill>
              </a:rPr>
            </a:br>
            <a:br>
              <a:rPr lang="pt-BR" sz="2400" dirty="0">
                <a:solidFill>
                  <a:schemeClr val="accent2"/>
                </a:solidFill>
              </a:rPr>
            </a:br>
            <a:r>
              <a:rPr lang="pt-BR" sz="2400" dirty="0">
                <a:solidFill>
                  <a:schemeClr val="accent2"/>
                </a:solidFill>
              </a:rPr>
              <a:t>- Regras de participação e conduta</a:t>
            </a:r>
            <a:br>
              <a:rPr lang="pt-BR" sz="2400" dirty="0">
                <a:solidFill>
                  <a:schemeClr val="accent2"/>
                </a:solidFill>
              </a:rPr>
            </a:br>
            <a:br>
              <a:rPr lang="pt-BR" sz="2400" dirty="0">
                <a:solidFill>
                  <a:schemeClr val="accent2"/>
                </a:solidFill>
              </a:rPr>
            </a:br>
            <a:r>
              <a:rPr lang="pt-BR" sz="2400" dirty="0">
                <a:solidFill>
                  <a:schemeClr val="accent2"/>
                </a:solidFill>
              </a:rPr>
              <a:t>- Dúvidas e Sugestões</a:t>
            </a:r>
            <a:br>
              <a:rPr lang="pt-BR" sz="2400" dirty="0">
                <a:solidFill>
                  <a:schemeClr val="accent2"/>
                </a:solidFill>
              </a:rPr>
            </a:br>
            <a:endParaRPr lang="pt-BR" sz="2400" dirty="0">
              <a:solidFill>
                <a:schemeClr val="accent2"/>
              </a:solidFill>
            </a:endParaRP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05" y="0"/>
            <a:ext cx="3825024" cy="6800044"/>
          </a:xfrm>
        </p:spPr>
      </p:pic>
    </p:spTree>
    <p:extLst>
      <p:ext uri="{BB962C8B-B14F-4D97-AF65-F5344CB8AC3E}">
        <p14:creationId xmlns:p14="http://schemas.microsoft.com/office/powerpoint/2010/main" val="3093179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accent2"/>
                </a:solidFill>
              </a:rPr>
              <a:t>Metodologias aplicadas </a:t>
            </a:r>
            <a:br>
              <a:rPr lang="pt-BR" dirty="0">
                <a:solidFill>
                  <a:schemeClr val="accent2"/>
                </a:solidFill>
              </a:rPr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O desenvolvimento de atividades esportivas para crianças e adolescentes exige metodologias que considerem aspectos físicos, emocionais, cognitivos e sociais, promovendo a aprendizagem de forma lúdica, segura e inclusiva.</a:t>
            </a:r>
          </a:p>
          <a:p>
            <a:endParaRPr lang="pt-BR" dirty="0"/>
          </a:p>
          <a:p>
            <a:r>
              <a:rPr lang="pt-BR" dirty="0"/>
              <a:t>Ludicidade / Jogos </a:t>
            </a:r>
          </a:p>
          <a:p>
            <a:r>
              <a:rPr lang="pt-BR" dirty="0"/>
              <a:t>Iniciação esportiva universal</a:t>
            </a:r>
          </a:p>
          <a:p>
            <a:r>
              <a:rPr lang="pt-BR" dirty="0"/>
              <a:t>Aprendizagem cooperativa</a:t>
            </a:r>
          </a:p>
          <a:p>
            <a:r>
              <a:rPr lang="pt-BR" dirty="0"/>
              <a:t>Construtivista</a:t>
            </a:r>
          </a:p>
          <a:p>
            <a:r>
              <a:rPr lang="pt-BR" dirty="0"/>
              <a:t>Tradicional (Analítica)</a:t>
            </a:r>
          </a:p>
          <a:p>
            <a:r>
              <a:rPr lang="pt-BR" dirty="0"/>
              <a:t>Baseado em Problemas</a:t>
            </a:r>
          </a:p>
        </p:txBody>
      </p:sp>
    </p:spTree>
    <p:extLst>
      <p:ext uri="{BB962C8B-B14F-4D97-AF65-F5344CB8AC3E}">
        <p14:creationId xmlns:p14="http://schemas.microsoft.com/office/powerpoint/2010/main" val="3916504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accent2"/>
                </a:solidFill>
              </a:rPr>
              <a:t> Estruturas e Recursos Didáticos</a:t>
            </a:r>
            <a:br>
              <a:rPr lang="pt-BR" dirty="0">
                <a:solidFill>
                  <a:schemeClr val="accent2"/>
                </a:solidFill>
              </a:rPr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1930400"/>
            <a:ext cx="8775759" cy="388077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</a:rPr>
              <a:t>O desenvolvimento de atividades esportivas, artísticas e culturais para crianças e adolescentes exige a utilização de estruturas e recursos didáticos adequados para garantir a segurança, a motivação e o aprendizado efetivo. </a:t>
            </a:r>
          </a:p>
          <a:p>
            <a:endParaRPr lang="pt-BR" sz="2000" dirty="0">
              <a:solidFill>
                <a:schemeClr val="accent2"/>
              </a:solidFill>
            </a:endParaRPr>
          </a:p>
          <a:p>
            <a:r>
              <a:rPr lang="pt-BR" sz="2000" dirty="0">
                <a:solidFill>
                  <a:schemeClr val="accent2">
                    <a:lumMod val="50000"/>
                  </a:schemeClr>
                </a:solidFill>
              </a:rPr>
              <a:t>Salas e Espaços Cobertos</a:t>
            </a:r>
          </a:p>
          <a:p>
            <a:r>
              <a:rPr lang="pt-BR" sz="2000" dirty="0">
                <a:solidFill>
                  <a:schemeClr val="accent2">
                    <a:lumMod val="50000"/>
                  </a:schemeClr>
                </a:solidFill>
              </a:rPr>
              <a:t>Parques e Áreas Abertas</a:t>
            </a:r>
          </a:p>
          <a:p>
            <a:r>
              <a:rPr lang="pt-BR" sz="2000" dirty="0">
                <a:solidFill>
                  <a:schemeClr val="accent2">
                    <a:lumMod val="50000"/>
                  </a:schemeClr>
                </a:solidFill>
              </a:rPr>
              <a:t>Materiais Esportivos Adaptados</a:t>
            </a:r>
          </a:p>
          <a:p>
            <a:r>
              <a:rPr lang="pt-BR" sz="2000" dirty="0">
                <a:solidFill>
                  <a:schemeClr val="accent2">
                    <a:lumMod val="50000"/>
                  </a:schemeClr>
                </a:solidFill>
              </a:rPr>
              <a:t>Recursos Tecnológicos</a:t>
            </a:r>
          </a:p>
          <a:p>
            <a:r>
              <a:rPr lang="pt-BR" sz="2000" dirty="0">
                <a:solidFill>
                  <a:schemeClr val="accent2">
                    <a:lumMod val="50000"/>
                  </a:schemeClr>
                </a:solidFill>
              </a:rPr>
              <a:t>Jogos e Brinquedos Pedagógicos</a:t>
            </a:r>
          </a:p>
          <a:p>
            <a:r>
              <a:rPr lang="pt-BR" sz="2000" dirty="0">
                <a:solidFill>
                  <a:schemeClr val="accent2">
                    <a:lumMod val="50000"/>
                  </a:schemeClr>
                </a:solidFill>
              </a:rPr>
              <a:t>Cartazes e Infográficos</a:t>
            </a:r>
          </a:p>
          <a:p>
            <a:r>
              <a:rPr lang="pt-BR" sz="2000" dirty="0">
                <a:solidFill>
                  <a:schemeClr val="accent2">
                    <a:lumMod val="50000"/>
                  </a:schemeClr>
                </a:solidFill>
              </a:rPr>
              <a:t>Instrumentos de Feedback e Avaliação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16858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58" y="450760"/>
            <a:ext cx="8138020" cy="6031908"/>
          </a:xfrm>
        </p:spPr>
      </p:pic>
    </p:spTree>
    <p:extLst>
      <p:ext uri="{BB962C8B-B14F-4D97-AF65-F5344CB8AC3E}">
        <p14:creationId xmlns:p14="http://schemas.microsoft.com/office/powerpoint/2010/main" val="269058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045" y="609600"/>
            <a:ext cx="5775493" cy="5463656"/>
          </a:xfrm>
        </p:spPr>
      </p:pic>
    </p:spTree>
    <p:extLst>
      <p:ext uri="{BB962C8B-B14F-4D97-AF65-F5344CB8AC3E}">
        <p14:creationId xmlns:p14="http://schemas.microsoft.com/office/powerpoint/2010/main" val="1919481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434" y="1"/>
            <a:ext cx="6858000" cy="6858000"/>
          </a:xfrm>
        </p:spPr>
      </p:pic>
    </p:spTree>
    <p:extLst>
      <p:ext uri="{BB962C8B-B14F-4D97-AF65-F5344CB8AC3E}">
        <p14:creationId xmlns:p14="http://schemas.microsoft.com/office/powerpoint/2010/main" val="2189799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12156" y="4846750"/>
            <a:ext cx="5499280" cy="1320800"/>
          </a:xfrm>
        </p:spPr>
        <p:txBody>
          <a:bodyPr>
            <a:noAutofit/>
          </a:bodyPr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(Pesquisa Nacional de Saúde do Escolar </a:t>
            </a:r>
            <a:br>
              <a:rPr lang="pt-BR" sz="1400" dirty="0">
                <a:solidFill>
                  <a:schemeClr val="tx1"/>
                </a:solidFill>
              </a:rPr>
            </a:br>
            <a:r>
              <a:rPr lang="pt-BR" sz="1400" dirty="0">
                <a:solidFill>
                  <a:schemeClr val="tx1"/>
                </a:solidFill>
              </a:rPr>
              <a:t> IBGE, 2019)</a:t>
            </a: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46" y="0"/>
            <a:ext cx="6126799" cy="6861491"/>
          </a:xfrm>
        </p:spPr>
      </p:pic>
    </p:spTree>
    <p:extLst>
      <p:ext uri="{BB962C8B-B14F-4D97-AF65-F5344CB8AC3E}">
        <p14:creationId xmlns:p14="http://schemas.microsoft.com/office/powerpoint/2010/main" val="1361264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88890"/>
          </a:xfrm>
        </p:spPr>
        <p:txBody>
          <a:bodyPr>
            <a:normAutofit fontScale="90000"/>
          </a:bodyPr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1439372"/>
            <a:ext cx="8596668" cy="3880773"/>
          </a:xfrm>
        </p:spPr>
        <p:txBody>
          <a:bodyPr>
            <a:normAutofit fontScale="92500"/>
          </a:bodyPr>
          <a:lstStyle/>
          <a:p>
            <a:r>
              <a:rPr lang="pt-BR" altLang="pt-BR" sz="2400" dirty="0">
                <a:solidFill>
                  <a:srgbClr val="0070C0"/>
                </a:solidFill>
                <a:latin typeface="Arial" panose="020B0604020202020204" pitchFamily="34" charset="0"/>
              </a:rPr>
              <a:t>As ações preventivas </a:t>
            </a:r>
            <a:r>
              <a:rPr lang="pt-BR" altLang="pt-BR" sz="2400" dirty="0">
                <a:solidFill>
                  <a:srgbClr val="000000"/>
                </a:solidFill>
                <a:latin typeface="Arial" panose="020B0604020202020204" pitchFamily="34" charset="0"/>
              </a:rPr>
              <a:t>devem ser planejadas e direcionadas ao desenvolvimento humano, ao incentivo da educação para a vida saudável e à qualidade de vida, ao fortalecimento dos mecanismos de proteção do indivíduo, ao acesso aos bens </a:t>
            </a:r>
            <a:r>
              <a:rPr lang="pt-BR" altLang="pt-BR" sz="2400" dirty="0">
                <a:solidFill>
                  <a:srgbClr val="0070C0"/>
                </a:solidFill>
                <a:latin typeface="Arial" panose="020B0604020202020204" pitchFamily="34" charset="0"/>
              </a:rPr>
              <a:t>culturais</a:t>
            </a:r>
            <a:r>
              <a:rPr lang="pt-BR" altLang="pt-BR" sz="2400" dirty="0">
                <a:solidFill>
                  <a:srgbClr val="000000"/>
                </a:solidFill>
                <a:latin typeface="Arial" panose="020B0604020202020204" pitchFamily="34" charset="0"/>
              </a:rPr>
              <a:t>, à prática de </a:t>
            </a:r>
            <a:r>
              <a:rPr lang="pt-BR" altLang="pt-BR" sz="2400" dirty="0">
                <a:solidFill>
                  <a:srgbClr val="0070C0"/>
                </a:solidFill>
                <a:latin typeface="Arial" panose="020B0604020202020204" pitchFamily="34" charset="0"/>
              </a:rPr>
              <a:t>esportes</a:t>
            </a:r>
            <a:r>
              <a:rPr lang="pt-BR" altLang="pt-BR" sz="2400" dirty="0">
                <a:solidFill>
                  <a:srgbClr val="000000"/>
                </a:solidFill>
                <a:latin typeface="Arial" panose="020B0604020202020204" pitchFamily="34" charset="0"/>
              </a:rPr>
              <a:t>, ao </a:t>
            </a:r>
            <a:r>
              <a:rPr lang="pt-BR" altLang="pt-BR" sz="2400" dirty="0">
                <a:solidFill>
                  <a:srgbClr val="0070C0"/>
                </a:solidFill>
                <a:latin typeface="Arial" panose="020B0604020202020204" pitchFamily="34" charset="0"/>
              </a:rPr>
              <a:t>lazer</a:t>
            </a:r>
            <a:r>
              <a:rPr lang="pt-BR" altLang="pt-BR" sz="2400" dirty="0">
                <a:solidFill>
                  <a:srgbClr val="000000"/>
                </a:solidFill>
                <a:latin typeface="Arial" panose="020B0604020202020204" pitchFamily="34" charset="0"/>
              </a:rPr>
              <a:t>, ao desenvolvimento da </a:t>
            </a:r>
            <a:r>
              <a:rPr lang="pt-BR" altLang="pt-BR" sz="2400" dirty="0">
                <a:solidFill>
                  <a:schemeClr val="tx1"/>
                </a:solidFill>
                <a:latin typeface="Arial" panose="020B0604020202020204" pitchFamily="34" charset="0"/>
              </a:rPr>
              <a:t>espiritualidade,</a:t>
            </a:r>
            <a:r>
              <a:rPr lang="pt-BR" altLang="pt-BR" sz="2400" dirty="0">
                <a:solidFill>
                  <a:srgbClr val="000000"/>
                </a:solidFill>
                <a:latin typeface="Arial" panose="020B0604020202020204" pitchFamily="34" charset="0"/>
              </a:rPr>
              <a:t> à promoção e manutenção </a:t>
            </a:r>
            <a:r>
              <a:rPr lang="pt-BR" altLang="pt-BR" sz="2400" dirty="0">
                <a:solidFill>
                  <a:schemeClr val="tx1"/>
                </a:solidFill>
                <a:latin typeface="Arial" panose="020B0604020202020204" pitchFamily="34" charset="0"/>
              </a:rPr>
              <a:t>da abstinência</a:t>
            </a:r>
            <a:r>
              <a:rPr lang="pt-BR" altLang="pt-BR" sz="2400" dirty="0">
                <a:solidFill>
                  <a:srgbClr val="000000"/>
                </a:solidFill>
                <a:latin typeface="Arial" panose="020B0604020202020204" pitchFamily="34" charset="0"/>
              </a:rPr>
              <a:t>, ao acesso ao conhecimento sobre drogas com </a:t>
            </a:r>
            <a:r>
              <a:rPr lang="pt-BR" altLang="pt-BR" sz="2400" dirty="0">
                <a:solidFill>
                  <a:schemeClr val="tx1"/>
                </a:solidFill>
                <a:latin typeface="Arial" panose="020B0604020202020204" pitchFamily="34" charset="0"/>
              </a:rPr>
              <a:t>embasamento científico, </a:t>
            </a:r>
            <a:r>
              <a:rPr lang="pt-BR" altLang="pt-BR" sz="2400" dirty="0">
                <a:solidFill>
                  <a:srgbClr val="000000"/>
                </a:solidFill>
                <a:latin typeface="Arial" panose="020B0604020202020204" pitchFamily="34" charset="0"/>
              </a:rPr>
              <a:t>considerada a participação da </a:t>
            </a:r>
            <a:r>
              <a:rPr lang="pt-BR" altLang="pt-BR" sz="2400" dirty="0">
                <a:solidFill>
                  <a:srgbClr val="0070C0"/>
                </a:solidFill>
                <a:latin typeface="Arial" panose="020B0604020202020204" pitchFamily="34" charset="0"/>
              </a:rPr>
              <a:t>família</a:t>
            </a:r>
            <a:r>
              <a:rPr lang="pt-BR" altLang="pt-BR" sz="2400" dirty="0">
                <a:solidFill>
                  <a:srgbClr val="000000"/>
                </a:solidFill>
                <a:latin typeface="Arial" panose="020B0604020202020204" pitchFamily="34" charset="0"/>
              </a:rPr>
              <a:t>, da </a:t>
            </a:r>
            <a:r>
              <a:rPr lang="pt-BR" altLang="pt-BR" sz="2400" dirty="0">
                <a:solidFill>
                  <a:srgbClr val="0070C0"/>
                </a:solidFill>
                <a:latin typeface="Arial" panose="020B0604020202020204" pitchFamily="34" charset="0"/>
              </a:rPr>
              <a:t>escola</a:t>
            </a:r>
            <a:r>
              <a:rPr lang="pt-BR" altLang="pt-BR" sz="2400" dirty="0">
                <a:solidFill>
                  <a:srgbClr val="000000"/>
                </a:solidFill>
                <a:latin typeface="Arial" panose="020B0604020202020204" pitchFamily="34" charset="0"/>
              </a:rPr>
              <a:t> e da </a:t>
            </a:r>
            <a:r>
              <a:rPr lang="pt-BR" altLang="pt-BR" sz="2400" dirty="0">
                <a:solidFill>
                  <a:srgbClr val="0070C0"/>
                </a:solidFill>
                <a:latin typeface="Arial" panose="020B0604020202020204" pitchFamily="34" charset="0"/>
              </a:rPr>
              <a:t>sociedade</a:t>
            </a:r>
            <a:r>
              <a:rPr lang="pt-BR" altLang="pt-BR" sz="2400" dirty="0">
                <a:solidFill>
                  <a:srgbClr val="3333CC"/>
                </a:solidFill>
                <a:latin typeface="Arial" panose="020B0604020202020204" pitchFamily="34" charset="0"/>
              </a:rPr>
              <a:t> </a:t>
            </a:r>
            <a:r>
              <a:rPr lang="pt-BR" altLang="pt-BR" sz="2400" dirty="0">
                <a:solidFill>
                  <a:srgbClr val="000000"/>
                </a:solidFill>
                <a:latin typeface="Arial" panose="020B0604020202020204" pitchFamily="34" charset="0"/>
              </a:rPr>
              <a:t>na multiplicação das ações.</a:t>
            </a:r>
          </a:p>
          <a:p>
            <a:endParaRPr lang="pt-BR" altLang="pt-BR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pt-BR" sz="1600" dirty="0"/>
              <a:t>(Política Nacional sobre Drogas - Decreto nº 9.761 de 11 de abril de 2019)</a:t>
            </a:r>
            <a:endParaRPr lang="pt-BR" altLang="pt-BR" sz="1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21838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 algn="ctr"/>
            <a:r>
              <a:rPr lang="pt-BR" dirty="0">
                <a:solidFill>
                  <a:schemeClr val="accent2">
                    <a:lumMod val="50000"/>
                  </a:schemeClr>
                </a:solidFill>
              </a:rPr>
              <a:t>Equipe de Professores(a) AAJM</a:t>
            </a:r>
            <a:br>
              <a:rPr lang="pt-BR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pt-BR" dirty="0">
                <a:solidFill>
                  <a:schemeClr val="accent2">
                    <a:lumMod val="50000"/>
                  </a:schemeClr>
                </a:solidFill>
              </a:rPr>
              <a:t>Perfil Profissional</a:t>
            </a:r>
            <a:br>
              <a:rPr lang="pt-BR" dirty="0">
                <a:solidFill>
                  <a:schemeClr val="accent2">
                    <a:lumMod val="50000"/>
                  </a:schemeClr>
                </a:solidFill>
              </a:rPr>
            </a:br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853" y="2160588"/>
            <a:ext cx="6900332" cy="3881437"/>
          </a:xfrm>
        </p:spPr>
      </p:pic>
    </p:spTree>
    <p:extLst>
      <p:ext uri="{BB962C8B-B14F-4D97-AF65-F5344CB8AC3E}">
        <p14:creationId xmlns:p14="http://schemas.microsoft.com/office/powerpoint/2010/main" val="1017957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>
                <a:solidFill>
                  <a:schemeClr val="accent2"/>
                </a:solidFill>
              </a:rPr>
              <a:t>Regras de participação e conduta</a:t>
            </a:r>
            <a:br>
              <a:rPr lang="pt-BR" dirty="0">
                <a:solidFill>
                  <a:schemeClr val="accent2"/>
                </a:solidFill>
              </a:rPr>
            </a:br>
            <a:br>
              <a:rPr lang="pt-BR" dirty="0">
                <a:solidFill>
                  <a:schemeClr val="accent2"/>
                </a:solidFill>
              </a:rPr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Regras de conduta e combinados de cada modalidade/atividade</a:t>
            </a:r>
          </a:p>
          <a:p>
            <a:r>
              <a:rPr lang="pt-BR" dirty="0"/>
              <a:t>Uso de celular</a:t>
            </a:r>
          </a:p>
          <a:p>
            <a:r>
              <a:rPr lang="pt-BR" dirty="0"/>
              <a:t>Presença dos pais/responsáveis na sala de aula.</a:t>
            </a:r>
          </a:p>
          <a:p>
            <a:r>
              <a:rPr lang="pt-BR" dirty="0"/>
              <a:t>Uso adequado de equipamentos / uniformes</a:t>
            </a:r>
          </a:p>
          <a:p>
            <a:r>
              <a:rPr lang="pt-BR" dirty="0"/>
              <a:t>Horário</a:t>
            </a:r>
          </a:p>
          <a:p>
            <a:r>
              <a:rPr lang="pt-BR" dirty="0"/>
              <a:t>Frequência</a:t>
            </a:r>
          </a:p>
          <a:p>
            <a:r>
              <a:rPr lang="pt-BR" dirty="0"/>
              <a:t>Equipamentos de som</a:t>
            </a:r>
          </a:p>
          <a:p>
            <a:r>
              <a:rPr lang="pt-BR" dirty="0"/>
              <a:t>Consumo de bebida alcoólica </a:t>
            </a:r>
          </a:p>
          <a:p>
            <a:r>
              <a:rPr lang="pt-BR" dirty="0"/>
              <a:t>Perímetro das salas </a:t>
            </a:r>
          </a:p>
          <a:p>
            <a:r>
              <a:rPr lang="pt-BR" dirty="0"/>
              <a:t>Higiene e cuidados pessoais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274370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Perfil Profissional</a:t>
            </a: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71" y="2150771"/>
            <a:ext cx="9400272" cy="3785439"/>
          </a:xfrm>
        </p:spPr>
      </p:pic>
    </p:spTree>
    <p:extLst>
      <p:ext uri="{BB962C8B-B14F-4D97-AF65-F5344CB8AC3E}">
        <p14:creationId xmlns:p14="http://schemas.microsoft.com/office/powerpoint/2010/main" val="1380905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973" y="1571222"/>
            <a:ext cx="7103389" cy="4142485"/>
          </a:xfrm>
        </p:spPr>
      </p:pic>
    </p:spTree>
    <p:extLst>
      <p:ext uri="{BB962C8B-B14F-4D97-AF65-F5344CB8AC3E}">
        <p14:creationId xmlns:p14="http://schemas.microsoft.com/office/powerpoint/2010/main" val="2686684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7" y="1548626"/>
            <a:ext cx="7299561" cy="4189437"/>
          </a:xfrm>
        </p:spPr>
      </p:pic>
    </p:spTree>
    <p:extLst>
      <p:ext uri="{BB962C8B-B14F-4D97-AF65-F5344CB8AC3E}">
        <p14:creationId xmlns:p14="http://schemas.microsoft.com/office/powerpoint/2010/main" val="40480866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143" y="1803042"/>
            <a:ext cx="7047049" cy="4133503"/>
          </a:xfrm>
        </p:spPr>
      </p:pic>
    </p:spTree>
    <p:extLst>
      <p:ext uri="{BB962C8B-B14F-4D97-AF65-F5344CB8AC3E}">
        <p14:creationId xmlns:p14="http://schemas.microsoft.com/office/powerpoint/2010/main" val="20450761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856" y="1506526"/>
            <a:ext cx="7794431" cy="4745083"/>
          </a:xfrm>
        </p:spPr>
      </p:pic>
    </p:spTree>
    <p:extLst>
      <p:ext uri="{BB962C8B-B14F-4D97-AF65-F5344CB8AC3E}">
        <p14:creationId xmlns:p14="http://schemas.microsoft.com/office/powerpoint/2010/main" val="25433524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743" y="978794"/>
            <a:ext cx="12228743" cy="4729986"/>
          </a:xfrm>
        </p:spPr>
      </p:pic>
    </p:spTree>
    <p:extLst>
      <p:ext uri="{BB962C8B-B14F-4D97-AF65-F5344CB8AC3E}">
        <p14:creationId xmlns:p14="http://schemas.microsoft.com/office/powerpoint/2010/main" val="35020466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12" y="1519707"/>
            <a:ext cx="12210157" cy="3984040"/>
          </a:xfrm>
        </p:spPr>
      </p:pic>
    </p:spTree>
    <p:extLst>
      <p:ext uri="{BB962C8B-B14F-4D97-AF65-F5344CB8AC3E}">
        <p14:creationId xmlns:p14="http://schemas.microsoft.com/office/powerpoint/2010/main" val="32729155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680" y="1609860"/>
            <a:ext cx="12235870" cy="3840530"/>
          </a:xfrm>
        </p:spPr>
      </p:pic>
    </p:spTree>
    <p:extLst>
      <p:ext uri="{BB962C8B-B14F-4D97-AF65-F5344CB8AC3E}">
        <p14:creationId xmlns:p14="http://schemas.microsoft.com/office/powerpoint/2010/main" val="3202642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45465"/>
            <a:ext cx="12192000" cy="3827850"/>
          </a:xfrm>
        </p:spPr>
      </p:pic>
    </p:spTree>
    <p:extLst>
      <p:ext uri="{BB962C8B-B14F-4D97-AF65-F5344CB8AC3E}">
        <p14:creationId xmlns:p14="http://schemas.microsoft.com/office/powerpoint/2010/main" val="32194648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955" y="307637"/>
            <a:ext cx="7961425" cy="6402256"/>
          </a:xfrm>
        </p:spPr>
      </p:pic>
    </p:spTree>
    <p:extLst>
      <p:ext uri="{BB962C8B-B14F-4D97-AF65-F5344CB8AC3E}">
        <p14:creationId xmlns:p14="http://schemas.microsoft.com/office/powerpoint/2010/main" val="24984019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37187" y="1542403"/>
            <a:ext cx="8596668" cy="3880773"/>
          </a:xfrm>
        </p:spPr>
        <p:txBody>
          <a:bodyPr/>
          <a:lstStyle/>
          <a:p>
            <a:r>
              <a:rPr lang="pt-BR" sz="2800" dirty="0"/>
              <a:t>Novas matrículas</a:t>
            </a:r>
          </a:p>
          <a:p>
            <a:r>
              <a:rPr lang="pt-BR" sz="2800" dirty="0"/>
              <a:t>Novas modalidades</a:t>
            </a:r>
          </a:p>
          <a:p>
            <a:r>
              <a:rPr lang="pt-BR" sz="2800" dirty="0"/>
              <a:t>Eventos (graduações, homenagens.... </a:t>
            </a:r>
          </a:p>
          <a:p>
            <a:r>
              <a:rPr lang="pt-BR" sz="2800" dirty="0"/>
              <a:t>Competições</a:t>
            </a:r>
          </a:p>
          <a:p>
            <a:r>
              <a:rPr lang="pt-BR" sz="2800" dirty="0"/>
              <a:t>Capacitações</a:t>
            </a:r>
          </a:p>
          <a:p>
            <a:r>
              <a:rPr lang="pt-BR" sz="2800" dirty="0"/>
              <a:t>Avaliação de processos e desempenho. </a:t>
            </a:r>
          </a:p>
          <a:p>
            <a:endParaRPr lang="pt-BR" sz="2800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843362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3003AA5A-358E-4AF1-9458-E9DD0CD36642}" type="slidenum">
              <a:rPr lang="pt-BR" altLang="pt-BR" smtClean="0"/>
              <a:pPr>
                <a:defRPr/>
              </a:pPr>
              <a:t>23</a:t>
            </a:fld>
            <a:endParaRPr lang="pt-BR" alt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55" y="1043189"/>
            <a:ext cx="8826194" cy="499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0731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3003AA5A-358E-4AF1-9458-E9DD0CD36642}" type="slidenum">
              <a:rPr lang="pt-BR" altLang="pt-BR" smtClean="0"/>
              <a:pPr>
                <a:defRPr/>
              </a:pPr>
              <a:t>24</a:t>
            </a:fld>
            <a:endParaRPr lang="pt-BR" alt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91" y="1024830"/>
            <a:ext cx="8654603" cy="4858072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2666017" y="222328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accent2">
                    <a:lumMod val="50000"/>
                  </a:schemeClr>
                </a:solidFill>
              </a:rPr>
              <a:t>Transformação dos contextos relacionais</a:t>
            </a:r>
          </a:p>
        </p:txBody>
      </p:sp>
    </p:spTree>
    <p:extLst>
      <p:ext uri="{BB962C8B-B14F-4D97-AF65-F5344CB8AC3E}">
        <p14:creationId xmlns:p14="http://schemas.microsoft.com/office/powerpoint/2010/main" val="2111683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>
                <a:solidFill>
                  <a:schemeClr val="accent2">
                    <a:lumMod val="50000"/>
                  </a:schemeClr>
                </a:solidFill>
              </a:rPr>
              <a:t>Dúvidas e Sugestões</a:t>
            </a: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043" y="1737217"/>
            <a:ext cx="5175249" cy="3881437"/>
          </a:xfrm>
        </p:spPr>
      </p:pic>
      <p:sp>
        <p:nvSpPr>
          <p:cNvPr id="5" name="CaixaDeTexto 4"/>
          <p:cNvSpPr txBox="1"/>
          <p:nvPr/>
        </p:nvSpPr>
        <p:spPr>
          <a:xfrm>
            <a:off x="4043966" y="5975797"/>
            <a:ext cx="3309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Avaliação: link</a:t>
            </a:r>
          </a:p>
        </p:txBody>
      </p:sp>
    </p:spTree>
    <p:extLst>
      <p:ext uri="{BB962C8B-B14F-4D97-AF65-F5344CB8AC3E}">
        <p14:creationId xmlns:p14="http://schemas.microsoft.com/office/powerpoint/2010/main" val="22987379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7637" y="5181600"/>
            <a:ext cx="8596668" cy="1320800"/>
          </a:xfrm>
        </p:spPr>
        <p:txBody>
          <a:bodyPr/>
          <a:lstStyle/>
          <a:p>
            <a:pPr algn="ctr"/>
            <a:r>
              <a:rPr lang="pt-BR" dirty="0"/>
              <a:t>Obrigado! </a:t>
            </a: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215" y="504944"/>
            <a:ext cx="4425511" cy="4359582"/>
          </a:xfrm>
        </p:spPr>
      </p:pic>
    </p:spTree>
    <p:extLst>
      <p:ext uri="{BB962C8B-B14F-4D97-AF65-F5344CB8AC3E}">
        <p14:creationId xmlns:p14="http://schemas.microsoft.com/office/powerpoint/2010/main" val="362668664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do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273</TotalTime>
  <Words>366</Words>
  <Application>Microsoft Office PowerPoint</Application>
  <PresentationFormat>Widescreen</PresentationFormat>
  <Paragraphs>56</Paragraphs>
  <Slides>26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0" baseType="lpstr">
      <vt:lpstr>Arial</vt:lpstr>
      <vt:lpstr>Trebuchet MS</vt:lpstr>
      <vt:lpstr>Wingdings 3</vt:lpstr>
      <vt:lpstr>Facetado</vt:lpstr>
      <vt:lpstr>Reunião de Pais 1º semestre - 2025</vt:lpstr>
      <vt:lpstr>- Metodologias aplicadas   - Estruturas e recursos didáticos  - Regras de participação e conduta  - Dúvidas e Sugestões </vt:lpstr>
      <vt:lpstr>Metodologias aplicadas  </vt:lpstr>
      <vt:lpstr> Estruturas e Recursos Didáticos </vt:lpstr>
      <vt:lpstr>Apresentação do PowerPoint</vt:lpstr>
      <vt:lpstr>Apresentação do PowerPoint</vt:lpstr>
      <vt:lpstr>Apresentação do PowerPoint</vt:lpstr>
      <vt:lpstr>(Pesquisa Nacional de Saúde do Escolar   IBGE, 2019)</vt:lpstr>
      <vt:lpstr>Apresentação do PowerPoint</vt:lpstr>
      <vt:lpstr>Equipe de Professores(a) AAJM Perfil Profissional </vt:lpstr>
      <vt:lpstr>Regras de participação e conduta  </vt:lpstr>
      <vt:lpstr>Perfil Profissional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Dúvidas e Sugestões</vt:lpstr>
      <vt:lpstr>Obrigado!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Reunião de Professores(a)  AAJM - 1/2025</dc:title>
  <dc:creator>Conta da Microsoft</dc:creator>
  <cp:lastModifiedBy>Patrícia Araujo Gusmão Souza</cp:lastModifiedBy>
  <cp:revision>21</cp:revision>
  <dcterms:created xsi:type="dcterms:W3CDTF">2025-02-08T00:57:29Z</dcterms:created>
  <dcterms:modified xsi:type="dcterms:W3CDTF">2025-02-24T14:20:41Z</dcterms:modified>
</cp:coreProperties>
</file>